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89" r:id="rId2"/>
    <p:sldId id="290" r:id="rId3"/>
    <p:sldId id="258" r:id="rId4"/>
    <p:sldId id="266" r:id="rId5"/>
    <p:sldId id="291" r:id="rId6"/>
    <p:sldId id="292" r:id="rId7"/>
    <p:sldId id="293" r:id="rId8"/>
    <p:sldId id="270" r:id="rId9"/>
    <p:sldId id="286" r:id="rId10"/>
    <p:sldId id="294" r:id="rId11"/>
    <p:sldId id="282" r:id="rId12"/>
    <p:sldId id="295" r:id="rId13"/>
    <p:sldId id="28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75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47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70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66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43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6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93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672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4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96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373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6524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31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0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161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708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48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9A14E-7F5E-4000-AAAB-A24E5ED1C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6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F66BF-0E26-48AB-B9E1-119E64924CEF}" type="datetimeFigureOut">
              <a:rPr lang="ru-RU" smtClean="0"/>
              <a:pPr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C93D0-EA34-47D7-A418-62AEE546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864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-collection.edu.ru/catalog/res/f94504de-9f7f-4c2c-8ae2-2155adee914c/?interface=catalog&amp;class=50&amp;subject=19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files.school-collection.edu.ru/dlrstore/a20a04a2-5d95-4d7e-8e8a-25c0f7eb96d3/%5BINF_015%5D_%5BQS_01%5D.html" TargetMode="External"/><Relationship Id="rId4" Type="http://schemas.openxmlformats.org/officeDocument/2006/relationships/hyperlink" Target="http://school-collection.edu.ru/catalog/res/1ebf66d3-4675-46dc-ada4-47355808e0f4/?from=7ed38401-26b8-11da-8cd6-0800200c9a66&amp;interface=catalog&amp;rub_guid%5b%5d=7ed38401-26b8-11da-8cd6-0800200c9a66&amp;rubric_id%5b%5d=1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17585" y="188640"/>
            <a:ext cx="612602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i="1" dirty="0">
                <a:solidFill>
                  <a:prstClr val="black"/>
                </a:solidFill>
              </a:rPr>
              <a:t>- </a:t>
            </a:r>
            <a:r>
              <a:rPr lang="ru-RU" sz="3600" b="1" i="1" dirty="0">
                <a:solidFill>
                  <a:prstClr val="black"/>
                </a:solidFill>
              </a:rPr>
              <a:t>Что есть больше всего на свете?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      – Пространство</a:t>
            </a:r>
            <a:r>
              <a:rPr lang="ru-RU" sz="3600" b="1" i="1" dirty="0" smtClean="0">
                <a:solidFill>
                  <a:prstClr val="black"/>
                </a:solidFill>
              </a:rPr>
              <a:t>. </a:t>
            </a:r>
            <a:endParaRPr lang="ru-RU" sz="3600" dirty="0">
              <a:solidFill>
                <a:prstClr val="black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- Что быстрее всего?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       – Ум.</a:t>
            </a:r>
            <a:endParaRPr lang="ru-RU" sz="3600" dirty="0">
              <a:solidFill>
                <a:prstClr val="black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 - Что мудрее всего? 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      – Время.</a:t>
            </a:r>
            <a:endParaRPr lang="ru-RU" sz="3600" dirty="0">
              <a:solidFill>
                <a:prstClr val="black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- Что приятнее всего? 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dirty="0">
                <a:solidFill>
                  <a:prstClr val="black"/>
                </a:solidFill>
              </a:rPr>
              <a:t>         – Достичь желаемого.</a:t>
            </a:r>
          </a:p>
          <a:p>
            <a:pPr marL="365760" lvl="0" indent="-283464" algn="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b="1" u="sng" dirty="0">
                <a:solidFill>
                  <a:prstClr val="black"/>
                </a:solidFill>
              </a:rPr>
              <a:t>Фалес</a:t>
            </a:r>
            <a:endParaRPr lang="ru-RU" sz="2800" u="sng" dirty="0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2348880"/>
            <a:ext cx="1359526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8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4.bp.blogspot.com/-IarlGXdUlvM/UT15ku2btQI/AAAAAAAAAdg/Y9wk8uxKMcE/s200/sov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085184"/>
            <a:ext cx="1728192" cy="144304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246619"/>
              </p:ext>
            </p:extLst>
          </p:nvPr>
        </p:nvGraphicFramePr>
        <p:xfrm>
          <a:off x="539552" y="1429855"/>
          <a:ext cx="6617335" cy="4663440"/>
        </p:xfrm>
        <a:graphic>
          <a:graphicData uri="http://schemas.openxmlformats.org/drawingml/2006/table">
            <a:tbl>
              <a:tblPr firstRow="1" firstCol="1" bandRow="1"/>
              <a:tblGrid>
                <a:gridCol w="3308350"/>
                <a:gridCol w="3308985"/>
              </a:tblGrid>
              <a:tr h="542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Информационные процессы это…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2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 какими  информационными процессами вы уже знакомыми ?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Информационная деятельность  человека это…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Что значит своевременно обрабатывать информацию?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Что такое входная (поступившая) информация?</a:t>
                      </a:r>
                      <a:endParaRPr lang="ru-RU" sz="1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2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При каких обстоятельствах получается выходная информация</a:t>
                      </a:r>
                      <a:endParaRPr lang="ru-RU" sz="1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Обработка информации это…</a:t>
                      </a:r>
                      <a:endParaRPr lang="ru-RU" sz="1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Назовите два типа обработки информации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3568" y="40466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83568" y="404664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 таблицу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krasivye-zhivotnye.ru/images2/pticy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5214950"/>
            <a:ext cx="1142976" cy="1238224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836712"/>
            <a:ext cx="7920880" cy="58109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9572" y="272901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060" y="548680"/>
            <a:ext cx="7429499" cy="93610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урока:</a:t>
            </a:r>
            <a:b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Информационные процессы: хранение и передача информации».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36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2276872"/>
            <a:ext cx="5598368" cy="2449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должны: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3600" i="1" dirty="0">
                <a:latin typeface="Times New Roman" panose="02020603050405020304" pitchFamily="18" charset="0"/>
                <a:ea typeface="Calibri" panose="020F0502020204030204" pitchFamily="34" charset="0"/>
              </a:rPr>
              <a:t>Узнать______________</a:t>
            </a:r>
            <a:endParaRPr lang="ru-RU" sz="3600" dirty="0"/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3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Понять_____________</a:t>
            </a:r>
            <a:endParaRPr lang="ru-RU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3600" i="1" dirty="0">
                <a:latin typeface="Times New Roman" panose="02020603050405020304" pitchFamily="18" charset="0"/>
                <a:ea typeface="Calibri" panose="020F0502020204030204" pitchFamily="34" charset="0"/>
              </a:rPr>
              <a:t>Научиться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__________.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8166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316813"/>
              </p:ext>
            </p:extLst>
          </p:nvPr>
        </p:nvGraphicFramePr>
        <p:xfrm>
          <a:off x="755576" y="2420888"/>
          <a:ext cx="7429501" cy="1050672"/>
        </p:xfrm>
        <a:graphic>
          <a:graphicData uri="http://schemas.openxmlformats.org/drawingml/2006/table">
            <a:tbl>
              <a:tblPr firstRow="1" firstCol="1" bandRow="1"/>
              <a:tblGrid>
                <a:gridCol w="2476339"/>
                <a:gridCol w="2476339"/>
                <a:gridCol w="2476823"/>
              </a:tblGrid>
              <a:tr h="160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7415" algn="l"/>
                        </a:tabLs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Знаю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66" marR="52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7415" algn="l"/>
                        </a:tabLs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Хочу узнать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66" marR="52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7415" algn="l"/>
                        </a:tabLs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Узнал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66" marR="52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7415" algn="l"/>
                        </a:tabLs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66" marR="52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7415" algn="l"/>
                        </a:tabLs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66" marR="52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7415" algn="l"/>
                        </a:tabLs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66" marR="522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28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Физминутка</a:t>
            </a:r>
            <a:endParaRPr lang="ru-RU" dirty="0"/>
          </a:p>
        </p:txBody>
      </p:sp>
      <p:pic>
        <p:nvPicPr>
          <p:cNvPr id="29698" name="Picture 2" descr="http://smayli.ru/data/smiles/detia-86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071678"/>
            <a:ext cx="1254134" cy="1946070"/>
          </a:xfrm>
          <a:prstGeom prst="rect">
            <a:avLst/>
          </a:prstGeom>
          <a:noFill/>
        </p:spPr>
      </p:pic>
      <p:pic>
        <p:nvPicPr>
          <p:cNvPr id="29700" name="Picture 4" descr="http://s53.radikal.ru/i142/0902/cb/4c2bf4e4591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1142" y="2428868"/>
            <a:ext cx="1509809" cy="1744670"/>
          </a:xfrm>
          <a:prstGeom prst="rect">
            <a:avLst/>
          </a:prstGeom>
          <a:noFill/>
        </p:spPr>
      </p:pic>
      <p:pic>
        <p:nvPicPr>
          <p:cNvPr id="29702" name="Picture 6" descr="http://tishina.net/uploads/1368728717_utrennyaya-zaryadka-detej-tishina.net-1605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643446"/>
            <a:ext cx="3700385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52 -0.00764 L -0.85972 0.3756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0" y="1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6" name="Picture 6" descr="http://img3.proshkolu.ru/content/media/pic/std/1000000/318000/317860-a7ca7a0767dace2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1212166" cy="1541979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6107"/>
              </p:ext>
            </p:extLst>
          </p:nvPr>
        </p:nvGraphicFramePr>
        <p:xfrm>
          <a:off x="539552" y="2852933"/>
          <a:ext cx="8064896" cy="2456276"/>
        </p:xfrm>
        <a:graphic>
          <a:graphicData uri="http://schemas.openxmlformats.org/drawingml/2006/table">
            <a:tbl>
              <a:tblPr/>
              <a:tblGrid>
                <a:gridCol w="318749"/>
                <a:gridCol w="2377426"/>
                <a:gridCol w="931516"/>
                <a:gridCol w="1947666"/>
                <a:gridCol w="2489539"/>
              </a:tblGrid>
              <a:tr h="684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ресурса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Тип, вид ресурса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 предъявления информации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Гиперссылка на ресурс, обеспечивающий доступ к ЭОР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Хранение информации. Память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И-тип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анимация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u="sng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Хранение информации. Память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Помехи при передаче информации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И-тип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анимация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u="sng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Помехи при передаче информации 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Вопрос 1 - Тема "Информационные процессы"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К-тип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u="sng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Вопрос 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19672" y="1730619"/>
            <a:ext cx="6535251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907415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ИСПОЛЬЗУЕМЫХ НА ДАННОМ УРОКЕ ЭОР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6" y="2420888"/>
            <a:ext cx="6500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tabLst>
                <a:tab pos="2493645" algn="l"/>
              </a:tabLst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№ 9 в РТ  и № 3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21 учебника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836712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410042"/>
            <a:ext cx="2304256" cy="29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9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2485986"/>
            <a:ext cx="7488832" cy="2807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hangingPunct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Какова была цель нашего урока?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Достигли ли мы ней цели?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Получилось ли у нас спланировать свою работу в ходе урока?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Возникает ли у вас стремление и дальше получать новые знания?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считаете, чем мы будем заниматься на следующему уроке?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1268760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548680"/>
            <a:ext cx="2160240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484784"/>
            <a:ext cx="7272808" cy="2900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8790" algn="just" hangingPunct="0">
              <a:lnSpc>
                <a:spcPct val="107000"/>
              </a:lnSpc>
              <a:spcAft>
                <a:spcPts val="0"/>
              </a:spcAft>
            </a:pP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Домашнее задание: </a:t>
            </a:r>
          </a:p>
          <a:p>
            <a:pPr marL="478790" algn="just" hangingPunct="0">
              <a:lnSpc>
                <a:spcPct val="107000"/>
              </a:lnSpc>
              <a:spcAft>
                <a:spcPts val="0"/>
              </a:spcAft>
            </a:pP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Стр. 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учебника </a:t>
            </a: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18-21 - изучить; </a:t>
            </a:r>
          </a:p>
          <a:p>
            <a:pPr marL="478790" algn="just" hangingPunct="0">
              <a:lnSpc>
                <a:spcPct val="107000"/>
              </a:lnSpc>
              <a:spcAft>
                <a:spcPts val="0"/>
              </a:spcAft>
            </a:pP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одготовить 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сообщения: 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Носители информации;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Информационные процессы в живой природе и </a:t>
            </a: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технике.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11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урок!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02" name="Picture 2" descr="http://prazdnichnyymir.ru/filestore/uploaded/0_9c368_caa5b7c0_L.jp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3000372"/>
            <a:ext cx="3105150" cy="2857500"/>
          </a:xfrm>
          <a:prstGeom prst="rect">
            <a:avLst/>
          </a:prstGeom>
          <a:noFill/>
        </p:spPr>
      </p:pic>
      <p:pic>
        <p:nvPicPr>
          <p:cNvPr id="8" name="Picture 9" descr="fire2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0"/>
            <a:ext cx="5145087" cy="6180055"/>
          </a:xfrm>
          <a:prstGeom prst="rect">
            <a:avLst/>
          </a:prstGeom>
          <a:noFill/>
        </p:spPr>
      </p:pic>
      <p:pic>
        <p:nvPicPr>
          <p:cNvPr id="51206" name="Picture 6" descr="http://images.vector-images.com/clp3/191061/clp13991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9955" y="4857760"/>
            <a:ext cx="1733544" cy="1857368"/>
          </a:xfrm>
          <a:prstGeom prst="rect">
            <a:avLst/>
          </a:prstGeom>
          <a:noFill/>
        </p:spPr>
      </p:pic>
      <p:pic>
        <p:nvPicPr>
          <p:cNvPr id="51208" name="Picture 8" descr="http://www.missionfirefly.org/images/Backpack_Kids_ClipArt_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4857760"/>
            <a:ext cx="2873651" cy="1695454"/>
          </a:xfrm>
          <a:prstGeom prst="rect">
            <a:avLst/>
          </a:prstGeom>
          <a:noFill/>
        </p:spPr>
      </p:pic>
      <p:pic>
        <p:nvPicPr>
          <p:cNvPr id="51210" name="Picture 10" descr="http://lenagold.ru/fon/clipart/tc/tcvet/roz/tcvet2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1571612"/>
            <a:ext cx="781050" cy="2505076"/>
          </a:xfrm>
          <a:prstGeom prst="rect">
            <a:avLst/>
          </a:prstGeom>
          <a:noFill/>
        </p:spPr>
      </p:pic>
      <p:pic>
        <p:nvPicPr>
          <p:cNvPr id="12" name="Picture 10" descr="http://lenagold.ru/fon/clipart/tc/tcvet/roz/tcvet2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15338" y="1714488"/>
            <a:ext cx="781050" cy="2505076"/>
          </a:xfrm>
          <a:prstGeom prst="rect">
            <a:avLst/>
          </a:prstGeom>
          <a:noFill/>
        </p:spPr>
      </p:pic>
      <p:pic>
        <p:nvPicPr>
          <p:cNvPr id="51214" name="Picture 14" descr="http://sunveter.ru/uploads/posts/2013-07/1372857890_solnce4b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214290"/>
            <a:ext cx="1592030" cy="1547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575</TotalTime>
  <Words>263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Tw Cen MT</vt:lpstr>
      <vt:lpstr>Wingdings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      Тема урока:  «Информационные процессы: хранение и передача информации». </vt:lpstr>
      <vt:lpstr>Презентация PowerPoint</vt:lpstr>
      <vt:lpstr>Презентация PowerPoint</vt:lpstr>
      <vt:lpstr>Физминутка</vt:lpstr>
      <vt:lpstr>Презентация PowerPoint</vt:lpstr>
      <vt:lpstr>Презентация PowerPoint</vt:lpstr>
      <vt:lpstr>.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Комп9</cp:lastModifiedBy>
  <cp:revision>67</cp:revision>
  <dcterms:created xsi:type="dcterms:W3CDTF">2015-01-27T18:34:24Z</dcterms:created>
  <dcterms:modified xsi:type="dcterms:W3CDTF">2017-07-21T17:30:09Z</dcterms:modified>
</cp:coreProperties>
</file>